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323" r:id="rId3"/>
    <p:sldId id="324" r:id="rId4"/>
    <p:sldId id="361" r:id="rId5"/>
    <p:sldId id="362" r:id="rId6"/>
    <p:sldId id="365" r:id="rId7"/>
    <p:sldId id="345" r:id="rId8"/>
    <p:sldId id="258" r:id="rId9"/>
    <p:sldId id="364" r:id="rId10"/>
    <p:sldId id="259" r:id="rId11"/>
    <p:sldId id="272" r:id="rId12"/>
    <p:sldId id="343" r:id="rId13"/>
    <p:sldId id="363" r:id="rId14"/>
    <p:sldId id="366" r:id="rId15"/>
    <p:sldId id="346" r:id="rId16"/>
    <p:sldId id="328" r:id="rId17"/>
    <p:sldId id="359" r:id="rId18"/>
    <p:sldId id="360" r:id="rId19"/>
    <p:sldId id="344" r:id="rId20"/>
    <p:sldId id="355" r:id="rId21"/>
    <p:sldId id="356" r:id="rId22"/>
    <p:sldId id="349" r:id="rId23"/>
    <p:sldId id="350" r:id="rId24"/>
    <p:sldId id="351" r:id="rId25"/>
    <p:sldId id="352" r:id="rId26"/>
    <p:sldId id="353" r:id="rId27"/>
    <p:sldId id="330" r:id="rId28"/>
    <p:sldId id="329" r:id="rId29"/>
    <p:sldId id="357" r:id="rId30"/>
    <p:sldId id="354" r:id="rId31"/>
    <p:sldId id="358" r:id="rId32"/>
    <p:sldId id="367" r:id="rId33"/>
    <p:sldId id="326" r:id="rId34"/>
    <p:sldId id="327" r:id="rId35"/>
    <p:sldId id="332" r:id="rId36"/>
    <p:sldId id="333" r:id="rId37"/>
    <p:sldId id="283" r:id="rId38"/>
    <p:sldId id="285" r:id="rId39"/>
    <p:sldId id="336" r:id="rId40"/>
    <p:sldId id="338" r:id="rId41"/>
    <p:sldId id="337" r:id="rId42"/>
    <p:sldId id="341" r:id="rId43"/>
    <p:sldId id="339" r:id="rId44"/>
    <p:sldId id="340" r:id="rId45"/>
    <p:sldId id="335" r:id="rId46"/>
    <p:sldId id="34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novel-corona-virus-2019-dataset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cnews.go.com/Health/doctors-artificial-intelligence-track-coronavirus-outbreak/story?id=69444963" TargetMode="External"/><Relationship Id="rId5" Type="http://schemas.openxmlformats.org/officeDocument/2006/relationships/hyperlink" Target="https://www.theatlantic.com/science/archive/2020/03/could-artificial-intelligence-fix-antibiotic-resistance/607978/" TargetMode="External"/><Relationship Id="rId4" Type="http://schemas.openxmlformats.org/officeDocument/2006/relationships/hyperlink" Target="https://www.cell.com/cell/fulltext/S0092-8674(20)30102-1?_returnURL=https%3A%2F%2Flinkinghub.elsevier.com%2Fretrieve%2Fpii%2FS0092867420301021%3Fshowall%3Dtru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f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20-intro-ml.netlify.com/materials/" TargetMode="External"/><Relationship Id="rId7" Type="http://schemas.openxmlformats.org/officeDocument/2006/relationships/hyperlink" Target="https://community.rstudio.com/" TargetMode="External"/><Relationship Id="rId2" Type="http://schemas.openxmlformats.org/officeDocument/2006/relationships/hyperlink" Target="https://alison.rbind.io/post/2019-12-23-learning-to-teach-machines-to-lear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fordatascience/tidytuesday" TargetMode="External"/><Relationship Id="rId5" Type="http://schemas.openxmlformats.org/officeDocument/2006/relationships/hyperlink" Target="https://juliasilge.com/blog/" TargetMode="External"/><Relationship Id="rId4" Type="http://schemas.openxmlformats.org/officeDocument/2006/relationships/hyperlink" Target="https://rstudio-conf-2020.github.io/applied-ml/README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2020/site-syllabus.html" TargetMode="External"/><Relationship Id="rId7" Type="http://schemas.openxmlformats.org/officeDocument/2006/relationships/hyperlink" Target="https://www.kaggle.com/c/edld-654-spring-2020" TargetMode="External"/><Relationship Id="rId2" Type="http://schemas.openxmlformats.org/officeDocument/2006/relationships/hyperlink" Target="https://uo-datasci-specialization.github.io/c4-ml-20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o-datasci-specialization/c4-ml-2020" TargetMode="External"/><Relationship Id="rId5" Type="http://schemas.openxmlformats.org/officeDocument/2006/relationships/hyperlink" Target="https://uo-datasci-specialization.github.io/c4-ml-2020/assignments.html" TargetMode="External"/><Relationship Id="rId4" Type="http://schemas.openxmlformats.org/officeDocument/2006/relationships/hyperlink" Target="https://uo-datasci-specialization.github.io/c4-ml-2020/schedul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610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COVID-19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</a:p>
          <a:p>
            <a:pPr lvl="2"/>
            <a:r>
              <a:rPr lang="en-US" dirty="0"/>
              <a:t>attendance is </a:t>
            </a:r>
            <a:r>
              <a:rPr lang="en-US" dirty="0" err="1"/>
              <a:t>enouraged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5B08-27A9-4A27-8DB9-B8D1C574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help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0908-3A62-424E-B148-7530B8B6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Patience</a:t>
            </a:r>
          </a:p>
          <a:p>
            <a:r>
              <a:rPr lang="en-US" dirty="0"/>
              <a:t>Grace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Understanding</a:t>
            </a:r>
          </a:p>
          <a:p>
            <a:r>
              <a:rPr lang="en-US" dirty="0"/>
              <a:t>Open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202E-F6DE-4079-84BA-4AD34F9D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spread of the disease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Novel Corona Virus 2019 Dataset: Day level information on covid-19 affected cases (</a:t>
            </a:r>
            <a:r>
              <a:rPr lang="en-US" dirty="0" err="1">
                <a:hlinkClick r:id="rId3"/>
              </a:rPr>
              <a:t>kaggle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spreading of coronavirus</a:t>
            </a:r>
          </a:p>
          <a:p>
            <a:pPr lvl="1"/>
            <a:r>
              <a:rPr lang="en-US" dirty="0"/>
              <a:t>Predict how the epidemic will end</a:t>
            </a:r>
          </a:p>
          <a:p>
            <a:pPr lvl="1"/>
            <a:r>
              <a:rPr lang="en-US" dirty="0"/>
              <a:t>Correlation between growth rate and types of mitigation across countries</a:t>
            </a:r>
          </a:p>
          <a:p>
            <a:pPr lvl="1"/>
            <a:r>
              <a:rPr lang="en-US" dirty="0"/>
              <a:t>Can We Correlate weather conditions and Corona virus Spread through Data?</a:t>
            </a:r>
          </a:p>
          <a:p>
            <a:r>
              <a:rPr lang="en-US" dirty="0"/>
              <a:t>Novel antibody discovered using deep learning (</a:t>
            </a:r>
            <a:r>
              <a:rPr lang="en-US" dirty="0">
                <a:hlinkClick r:id="rId4"/>
              </a:rPr>
              <a:t>Cell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more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Doctors using AI and social media to track coronavirus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5FBA-50FB-4182-9433-ACD9521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9024B3-50AB-4114-B197-AB224DC1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06" y="472656"/>
            <a:ext cx="4014788" cy="59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85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polished (at this time)</a:t>
            </a:r>
          </a:p>
          <a:p>
            <a:pPr lvl="1"/>
            <a:r>
              <a:rPr lang="en-US" dirty="0"/>
              <a:t>an online course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Some ML developers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Kuhn (2020)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41468-45C6-48AE-87B9-51F5B69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6" y="4483100"/>
            <a:ext cx="1975823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2A8-C733-418F-AB4A-5A033775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24" y="4977986"/>
            <a:ext cx="1782696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4FADC-5A82-4A95-9066-37878626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6" y="3931579"/>
            <a:ext cx="1934598" cy="18288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1A6EB9A-F713-466A-A572-52C7E487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6" y="3568700"/>
            <a:ext cx="2743200" cy="3657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591B9AF-3796-43DB-98A4-5CEB6A8DB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5" y="4693105"/>
            <a:ext cx="1871099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C936-7C05-4BB8-9B9F-5FA9DD88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085" y="4008458"/>
            <a:ext cx="1728061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93F9-6484-41E7-829E-A7A13132A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03" y="4930586"/>
            <a:ext cx="1623914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4" y="4354037"/>
            <a:ext cx="1584101" cy="182880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C96086E2-0BAE-40C7-9E7D-3EA5F5BFD0C9}"/>
              </a:ext>
            </a:extLst>
          </p:cNvPr>
          <p:cNvSpPr/>
          <p:nvPr/>
        </p:nvSpPr>
        <p:spPr>
          <a:xfrm rot="1605119">
            <a:off x="6251166" y="5012635"/>
            <a:ext cx="1698660" cy="1495487"/>
          </a:xfrm>
          <a:prstGeom prst="hexagon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E466D-131D-4A41-B6A9-2AF1D8AB20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6" y="4699616"/>
            <a:ext cx="1586484" cy="18288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99" y="3705930"/>
            <a:ext cx="157882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Changes to the course</a:t>
            </a:r>
          </a:p>
          <a:p>
            <a:r>
              <a:rPr lang="en-US" dirty="0"/>
              <a:t>About 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Kaggle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ML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E4FF-8DBA-4AFD-B715-EBA18C8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654F-0AA4-49CB-AE78-B1CE246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Learning to Teach Machines to Learn</a:t>
            </a:r>
            <a:r>
              <a:rPr lang="en-US" dirty="0"/>
              <a:t> (Allison Hill)</a:t>
            </a:r>
          </a:p>
          <a:p>
            <a:r>
              <a:rPr lang="en-US" dirty="0">
                <a:hlinkClick r:id="rId3"/>
              </a:rPr>
              <a:t>Intro to Tidy ML </a:t>
            </a:r>
            <a:r>
              <a:rPr lang="en-US" dirty="0"/>
              <a:t>(Allison Hill)</a:t>
            </a:r>
          </a:p>
          <a:p>
            <a:r>
              <a:rPr lang="en-US" dirty="0">
                <a:hlinkClick r:id="rId4"/>
              </a:rPr>
              <a:t>Applied ML </a:t>
            </a:r>
            <a:r>
              <a:rPr lang="en-US" dirty="0"/>
              <a:t>(Max Kuhn)</a:t>
            </a:r>
          </a:p>
          <a:p>
            <a:r>
              <a:rPr lang="en-US" dirty="0">
                <a:hlinkClick r:id="rId5"/>
              </a:rPr>
              <a:t>Julia </a:t>
            </a:r>
            <a:r>
              <a:rPr lang="en-US" dirty="0" err="1">
                <a:hlinkClick r:id="rId5"/>
              </a:rPr>
              <a:t>Silge</a:t>
            </a:r>
            <a:r>
              <a:rPr lang="en-US" dirty="0">
                <a:hlinkClick r:id="rId5"/>
              </a:rPr>
              <a:t> blog</a:t>
            </a:r>
            <a:endParaRPr lang="en-US" dirty="0"/>
          </a:p>
          <a:p>
            <a:pPr lvl="1"/>
            <a:r>
              <a:rPr lang="en-US" dirty="0"/>
              <a:t>screencasts and blogs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TidyTuesday</a:t>
            </a:r>
            <a:r>
              <a:rPr lang="en-US" dirty="0"/>
              <a:t> data</a:t>
            </a:r>
          </a:p>
          <a:p>
            <a:r>
              <a:rPr lang="en-US" dirty="0"/>
              <a:t>Your peers</a:t>
            </a:r>
          </a:p>
          <a:p>
            <a:r>
              <a:rPr lang="en-US" dirty="0"/>
              <a:t>Your instructors</a:t>
            </a:r>
          </a:p>
          <a:p>
            <a:r>
              <a:rPr lang="en-US" dirty="0">
                <a:hlinkClick r:id="rId7"/>
              </a:rPr>
              <a:t>RStudio Community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6FF36-6AF6-4116-B066-89F8EC8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12-1:20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Labs (70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Variable Selection &amp; Model Performance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(12 points)</a:t>
            </a:r>
          </a:p>
          <a:p>
            <a:r>
              <a:rPr lang="en-US" dirty="0"/>
              <a:t>Final Project (130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(110 points)</a:t>
            </a:r>
          </a:p>
          <a:p>
            <a:pPr lvl="2"/>
            <a:r>
              <a:rPr lang="en-US" dirty="0"/>
              <a:t>Data description (30 points)</a:t>
            </a:r>
          </a:p>
          <a:p>
            <a:pPr lvl="2"/>
            <a:r>
              <a:rPr lang="en-US" dirty="0"/>
              <a:t>Model fit description (35 points)</a:t>
            </a:r>
          </a:p>
          <a:p>
            <a:pPr lvl="2"/>
            <a:r>
              <a:rPr lang="en-US" dirty="0"/>
              <a:t>Model fits (25 points)</a:t>
            </a:r>
          </a:p>
          <a:p>
            <a:pPr lvl="2"/>
            <a:r>
              <a:rPr lang="en-US" dirty="0"/>
              <a:t>Data visualization (10 points)</a:t>
            </a:r>
          </a:p>
          <a:p>
            <a:pPr lvl="2"/>
            <a:r>
              <a:rPr lang="en-US" dirty="0"/>
              <a:t>Reproducibility (10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 points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local competition (link to come this week)</a:t>
            </a:r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3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Week 5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5,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5b (4/29)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bb (5/20)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(6/10)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3914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638481" cy="28485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CC8322-C7FD-4491-BD9B-83AD9B507C6D}"/>
              </a:ext>
            </a:extLst>
          </p:cNvPr>
          <p:cNvSpPr/>
          <p:nvPr/>
        </p:nvSpPr>
        <p:spPr>
          <a:xfrm>
            <a:off x="7680961" y="216116"/>
            <a:ext cx="864228" cy="2370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B1F36F-CA0A-4539-BEE7-1FB5F0F960D3}"/>
              </a:ext>
            </a:extLst>
          </p:cNvPr>
          <p:cNvSpPr/>
          <p:nvPr/>
        </p:nvSpPr>
        <p:spPr>
          <a:xfrm>
            <a:off x="7765955" y="431046"/>
            <a:ext cx="1137036" cy="21493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881C35-A322-478A-9F75-B634B373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Modeling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CB1A8-9B9A-4E90-94C8-E7568730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9D9AC-A655-42BA-B191-083DE06D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902"/>
            <a:ext cx="12192000" cy="368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3B97B-D62A-4579-AE05-F5EB22AD73EA}"/>
              </a:ext>
            </a:extLst>
          </p:cNvPr>
          <p:cNvSpPr txBox="1"/>
          <p:nvPr/>
        </p:nvSpPr>
        <p:spPr>
          <a:xfrm>
            <a:off x="150019" y="6492875"/>
            <a:ext cx="17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Max Kuhn (2020)</a:t>
            </a:r>
          </a:p>
        </p:txBody>
      </p:sp>
    </p:spTree>
    <p:extLst>
      <p:ext uri="{BB962C8B-B14F-4D97-AF65-F5344CB8AC3E}">
        <p14:creationId xmlns:p14="http://schemas.microsoft.com/office/powerpoint/2010/main" val="24391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https://uo-datasci-specialization.github.io/c4-ml-2020/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https://uo-datasci-specialization.github.io/c4-ml-2020/site-syllabus.html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https://uo-datasci-specialization.github.io/c4-ml-2020/schedule.html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https://uo-datasci-specialization.github.io/c4-ml-2020/assignments.html</a:t>
            </a:r>
            <a:r>
              <a:rPr lang="en-US" sz="22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Course </a:t>
            </a:r>
            <a:r>
              <a:rPr lang="en-US" sz="2600" dirty="0" err="1"/>
              <a:t>github</a:t>
            </a:r>
            <a:r>
              <a:rPr lang="en-US" sz="2600" dirty="0"/>
              <a:t>: </a:t>
            </a:r>
            <a:r>
              <a:rPr lang="en-US" sz="2600" dirty="0">
                <a:hlinkClick r:id="rId6"/>
              </a:rPr>
              <a:t>https://github.com/uo-datasci-specialization/c4-ml-2020</a:t>
            </a:r>
            <a:r>
              <a:rPr lang="en-US" sz="2600" dirty="0"/>
              <a:t> </a:t>
            </a:r>
          </a:p>
          <a:p>
            <a:endParaRPr lang="en-US" sz="2600"/>
          </a:p>
          <a:p>
            <a:r>
              <a:rPr lang="en-US" sz="2600"/>
              <a:t>Course </a:t>
            </a:r>
            <a:r>
              <a:rPr lang="en-US" sz="2600" dirty="0"/>
              <a:t>Kaggle: </a:t>
            </a:r>
            <a:r>
              <a:rPr lang="en-US" sz="2600" dirty="0">
                <a:hlinkClick r:id="rId7"/>
              </a:rPr>
              <a:t>https://www.kaggle.com/c/edld-654-spring-2020</a:t>
            </a:r>
            <a:r>
              <a:rPr lang="en-US" sz="26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- 2009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Advanced statistical methods to measure and monitor student growth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Teaching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BE726-C3B0-7C4A-A40F-B57D98E4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91" y="0"/>
            <a:ext cx="91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2519</Words>
  <Application>Microsoft Office PowerPoint</Application>
  <PresentationFormat>Widescreen</PresentationFormat>
  <Paragraphs>494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ML Modeling Process</vt:lpstr>
      <vt:lpstr>Housekeeping</vt:lpstr>
      <vt:lpstr>About Me</vt:lpstr>
      <vt:lpstr>PowerPoint Presentation</vt:lpstr>
      <vt:lpstr>About You</vt:lpstr>
      <vt:lpstr>How the COVID-19 pandemic affects this course </vt:lpstr>
      <vt:lpstr>Remote instruction</vt:lpstr>
      <vt:lpstr>Practical changes</vt:lpstr>
      <vt:lpstr>How we can help each other</vt:lpstr>
      <vt:lpstr>COVID-19 and ML</vt:lpstr>
      <vt:lpstr>About the course</vt:lpstr>
      <vt:lpstr>PowerPoint Presentation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Some Resources</vt:lpstr>
      <vt:lpstr>Syllabus</vt:lpstr>
      <vt:lpstr>Course learning objectives</vt:lpstr>
      <vt:lpstr>Required Texts (free)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Joseph Nese</cp:lastModifiedBy>
  <cp:revision>47</cp:revision>
  <dcterms:created xsi:type="dcterms:W3CDTF">2020-03-23T17:50:06Z</dcterms:created>
  <dcterms:modified xsi:type="dcterms:W3CDTF">2020-03-28T21:49:20Z</dcterms:modified>
</cp:coreProperties>
</file>